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3"/>
  </p:notesMasterIdLst>
  <p:sldIdLst>
    <p:sldId id="270" r:id="rId2"/>
    <p:sldId id="257" r:id="rId3"/>
    <p:sldId id="271" r:id="rId4"/>
    <p:sldId id="265" r:id="rId5"/>
    <p:sldId id="272" r:id="rId6"/>
    <p:sldId id="273" r:id="rId7"/>
    <p:sldId id="274" r:id="rId8"/>
    <p:sldId id="275" r:id="rId9"/>
    <p:sldId id="276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721" autoAdjust="0"/>
    <p:restoredTop sz="98447" autoAdjust="0"/>
  </p:normalViewPr>
  <p:slideViewPr>
    <p:cSldViewPr>
      <p:cViewPr>
        <p:scale>
          <a:sx n="60" d="100"/>
          <a:sy n="60" d="100"/>
        </p:scale>
        <p:origin x="-830" y="1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B67C2-42D5-4BA4-9F4D-CFF37BB73D66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DBB62-13B1-4D96-B084-6A2718A739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DBB62-13B1-4D96-B084-6A2718A739D3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DBB62-13B1-4D96-B084-6A2718A739D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advTm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1371600"/>
            <a:ext cx="6858000" cy="193899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সিনিয়র শিক্ষক(বি,পি,এড)     </a:t>
            </a:r>
          </a:p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চাঁচুয়া হাজী আলী আকবর দাখিল মাদ্রাসা</a:t>
            </a:r>
          </a:p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মানিকপুর, সেনবাগ,নোয়াখালী।        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304800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মুহাম্মদ</a:t>
            </a:r>
            <a:r>
              <a:rPr lang="en-US" sz="6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6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আমির হোসেন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6200" y="4876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ami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3657600"/>
            <a:ext cx="2286000" cy="28093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43200" y="15240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শ্রেণী-৭ম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2286000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বিষয়-বাংলা ২য় পত্র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3124200"/>
            <a:ext cx="34451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 পরিচিতি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62000"/>
            <a:ext cx="3502216" cy="3733800"/>
          </a:xfrm>
          <a:prstGeom prst="rect">
            <a:avLst/>
          </a:prstGeom>
        </p:spPr>
      </p:pic>
      <p:pic>
        <p:nvPicPr>
          <p:cNvPr id="5" name="Picture 4" descr="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1828800"/>
            <a:ext cx="1120140" cy="1676400"/>
          </a:xfrm>
          <a:prstGeom prst="rect">
            <a:avLst/>
          </a:prstGeom>
        </p:spPr>
      </p:pic>
      <p:pic>
        <p:nvPicPr>
          <p:cNvPr id="6" name="Picture 5" descr="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685800"/>
            <a:ext cx="2843916" cy="2819400"/>
          </a:xfrm>
          <a:prstGeom prst="rect">
            <a:avLst/>
          </a:prstGeom>
        </p:spPr>
      </p:pic>
      <p:pic>
        <p:nvPicPr>
          <p:cNvPr id="7" name="Picture 6" descr="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439" y="3905723"/>
            <a:ext cx="2686161" cy="2114077"/>
          </a:xfrm>
          <a:prstGeom prst="rect">
            <a:avLst/>
          </a:prstGeom>
        </p:spPr>
      </p:pic>
      <p:pic>
        <p:nvPicPr>
          <p:cNvPr id="8" name="Picture 7" descr="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800" y="4724400"/>
            <a:ext cx="2438400" cy="1905000"/>
          </a:xfrm>
          <a:prstGeom prst="rect">
            <a:avLst/>
          </a:prstGeom>
        </p:spPr>
      </p:pic>
      <p:pic>
        <p:nvPicPr>
          <p:cNvPr id="9" name="Picture 8" descr="2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3800" y="4953000"/>
            <a:ext cx="1371600" cy="160020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85801"/>
            <a:ext cx="77724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বাক্যের অন্তর্গত প্রত্যেকটি  অর্থবোধক শব্দ কে পদ বলে।    </a:t>
            </a:r>
          </a:p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পদের প্রকারভেদঃ পদ ৫ প্রকার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/>
            </a:r>
            <a:br>
              <a:rPr lang="bn-BD" sz="3600" dirty="0" smtClean="0">
                <a:latin typeface="Nikosh" pitchFamily="2" charset="0"/>
                <a:cs typeface="Nikosh" pitchFamily="2" charset="0"/>
              </a:rPr>
            </a:br>
            <a:r>
              <a:rPr lang="bn-BD" sz="3600" dirty="0" smtClean="0">
                <a:latin typeface="Nikosh" pitchFamily="2" charset="0"/>
                <a:cs typeface="Nikosh" pitchFamily="2" charset="0"/>
              </a:rPr>
              <a:t/>
            </a:r>
            <a:br>
              <a:rPr lang="bn-BD" sz="3600" dirty="0" smtClean="0">
                <a:latin typeface="Nikosh" pitchFamily="2" charset="0"/>
                <a:cs typeface="Nikosh" pitchFamily="2" charset="0"/>
              </a:rPr>
            </a:br>
            <a:r>
              <a:rPr lang="bn-BD" sz="3600" dirty="0" smtClean="0">
                <a:latin typeface="Nikosh" pitchFamily="2" charset="0"/>
                <a:cs typeface="Nikosh" pitchFamily="2" charset="0"/>
              </a:rPr>
              <a:t/>
            </a:r>
            <a:br>
              <a:rPr lang="bn-BD" sz="3600" dirty="0" smtClean="0">
                <a:latin typeface="Nikosh" pitchFamily="2" charset="0"/>
                <a:cs typeface="Nikosh" pitchFamily="2" charset="0"/>
              </a:rPr>
            </a:br>
            <a:r>
              <a:rPr lang="bn-BD" sz="3600" dirty="0" smtClean="0">
                <a:latin typeface="Nikosh" pitchFamily="2" charset="0"/>
                <a:cs typeface="Nikosh" pitchFamily="2" charset="0"/>
              </a:rPr>
              <a:t/>
            </a:r>
            <a:br>
              <a:rPr lang="bn-BD" sz="3600" dirty="0" smtClean="0">
                <a:latin typeface="Nikosh" pitchFamily="2" charset="0"/>
                <a:cs typeface="Nikosh" pitchFamily="2" charset="0"/>
              </a:rPr>
            </a:br>
            <a:endParaRPr lang="en-US" sz="4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3048000"/>
            <a:ext cx="19784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১।বিশেষ্য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3733800"/>
            <a:ext cx="21371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২।বিশেষণ</a:t>
            </a:r>
            <a:endParaRPr lang="en-US" sz="4800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495800"/>
            <a:ext cx="2010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৩।সর্বনাম</a:t>
            </a:r>
            <a:endParaRPr lang="en-US" sz="4800" dirty="0"/>
          </a:p>
        </p:txBody>
      </p:sp>
      <p:sp>
        <p:nvSpPr>
          <p:cNvPr id="12" name="Rectangle 11"/>
          <p:cNvSpPr/>
          <p:nvPr/>
        </p:nvSpPr>
        <p:spPr>
          <a:xfrm>
            <a:off x="3505200" y="5181600"/>
            <a:ext cx="17027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৪।অব্যয়</a:t>
            </a:r>
            <a:endParaRPr lang="en-US" sz="4800" dirty="0"/>
          </a:p>
        </p:txBody>
      </p:sp>
      <p:sp>
        <p:nvSpPr>
          <p:cNvPr id="13" name="Rectangle 12"/>
          <p:cNvSpPr/>
          <p:nvPr/>
        </p:nvSpPr>
        <p:spPr>
          <a:xfrm>
            <a:off x="3505200" y="5791200"/>
            <a:ext cx="17748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৫।ক্রিয়া </a:t>
            </a:r>
            <a:endParaRPr lang="en-US" sz="4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3352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52400" y="2971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2362200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পদের সংজ্ঞা জানতে পারবে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পদের প্রকারভেদ জানতে পারবে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3886200"/>
            <a:ext cx="5596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পদের ব্যাবহার জানতে পারবে 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438400" y="914400"/>
            <a:ext cx="3308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09600" y="7620000"/>
            <a:ext cx="10744200" cy="3048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9400" y="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1371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3505200"/>
            <a:ext cx="8686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#যে পদ  দ্বারা অন্য পদের দোষ,গুন, অবস্থা, সংখ্যা,ও পরিমান,পরিমাপ,ইত্যাদি বুঝায় তাহাকে বিশেষণ পদ বলে।যেমন -লালফল,আস্তে চল, ভাল মেয়ে, ৫টি বই,অনেকপানি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0"/>
            <a:ext cx="4114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বিশেষ্য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0800" y="25146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বিশেষণ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1066800"/>
            <a:ext cx="8839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# যে পদ  দ্বারা কোনো বেক্তি,বস্তু, জাতি,গুন,ভাব, বা নাম  বুঝায় তাকে বিশেষ্য পদ বলে।যেমন- রহিম, নোয়াখালী,বই। ইত্যাদি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305800" cy="1752600"/>
          </a:xfrm>
        </p:spPr>
        <p:txBody>
          <a:bodyPr>
            <a:normAutofit fontScale="90000"/>
          </a:bodyPr>
          <a:lstStyle/>
          <a:p>
            <a:pPr algn="r"/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#বিশেষ্যের পরিবর্তে যে পদ ব্যবহারিত হয় তাকে সর্বনাম পদ বলে। যেমন- আমি,তুমি,সে,ইত্যাদি।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4953000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#যে পদ দ্বারা কোন কিছু করা, যাওয়া, খাওয়া বুঝয় তাহাকে ক্রিয়া পদ বল। যেমন- রহিম বল খেলে,বিমান আকাশে   উডে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2895600"/>
            <a:ext cx="7315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sz="2800" dirty="0" smtClean="0"/>
              <a:t>#যে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পদের কোন পরিবর্তন </a:t>
            </a:r>
            <a:r>
              <a:rPr lang="bn-BD" sz="2800" dirty="0" smtClean="0"/>
              <a:t>  হয় না তাকে অব্যয় পদ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বলে।যেমন-</a:t>
            </a:r>
            <a:r>
              <a:rPr lang="bn-BD" sz="2800" dirty="0" smtClean="0"/>
              <a:t> এবং,অথবা,ও ,ইত্যাদি।</a:t>
            </a:r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r"/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505200" y="0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সর্বনাম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5200" y="1981200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অব্যয়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3733800" y="4191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ক্রিয়া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6096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দলিয়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905000"/>
            <a:ext cx="3797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 গুলো আলাদা করে দেখও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25908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রহিম,বই,কলম</a:t>
            </a:r>
            <a:r>
              <a:rPr lang="bn-BD" sz="2800" smtClean="0">
                <a:latin typeface="NikoshBAN" pitchFamily="2" charset="0"/>
                <a:cs typeface="NikoshBAN" pitchFamily="2" charset="0"/>
              </a:rPr>
              <a:t>, আমি,তুমি,সে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, ভাল,খারপ,৫টি বই,১০কেজি চাউল।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3810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447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রহিম এক জন  খেলোয়াড এবং  সে ভাল ফুটবল খেলে।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0885" y="3048000"/>
            <a:ext cx="83231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" pitchFamily="2" charset="0"/>
                <a:cs typeface="Nikosh" pitchFamily="2" charset="0"/>
              </a:rPr>
              <a:t>বাড়ীর কাজ</a:t>
            </a:r>
          </a:p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পদের সংজ্ঞা ও প্রকারভেদ শিখে ও লিখে আনবে</a:t>
            </a:r>
            <a:r>
              <a:rPr lang="bn-BD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51816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13800" dirty="0" smtClean="0">
                <a:latin typeface="Nikosh" pitchFamily="2" charset="0"/>
                <a:cs typeface="Nikosh" pitchFamily="2" charset="0"/>
              </a:rPr>
              <a:t>ধন্যবাদ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86000"/>
            <a:ext cx="5283200" cy="3962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</TotalTime>
  <Words>202</Words>
  <Application>Microsoft Office PowerPoint</Application>
  <PresentationFormat>On-screen Show (4:3)</PresentationFormat>
  <Paragraphs>40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      </vt:lpstr>
      <vt:lpstr> #বিশেষ্যের পরিবর্তে যে পদ ব্যবহারিত হয় তাকে সর্বনাম পদ বলে। যেমন- আমি,তুমি,সে,ইত্যাদি। </vt:lpstr>
      <vt:lpstr>Slide 8</vt:lpstr>
      <vt:lpstr>Slide 9</vt:lpstr>
      <vt:lpstr>Slide 10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230</cp:revision>
  <dcterms:created xsi:type="dcterms:W3CDTF">2006-08-16T00:00:00Z</dcterms:created>
  <dcterms:modified xsi:type="dcterms:W3CDTF">2013-07-29T06:35:22Z</dcterms:modified>
</cp:coreProperties>
</file>